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1" r:id="rId2"/>
    <p:sldId id="314" r:id="rId3"/>
    <p:sldId id="315" r:id="rId4"/>
    <p:sldId id="316" r:id="rId5"/>
    <p:sldId id="317" r:id="rId6"/>
    <p:sldId id="318" r:id="rId7"/>
    <p:sldId id="31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err="1"/>
                      <a:t>високий</a:t>
                    </a:r>
                    <a:r>
                      <a:rPr lang="ru-RU" dirty="0"/>
                      <a:t> </a:t>
                    </a:r>
                    <a:r>
                      <a:rPr lang="ru-RU" dirty="0" err="1"/>
                      <a:t>рівень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29%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err="1"/>
                      <a:t>достатній</a:t>
                    </a:r>
                    <a:r>
                      <a:rPr lang="ru-RU" dirty="0"/>
                      <a:t> </a:t>
                    </a:r>
                    <a:r>
                      <a:rPr lang="ru-RU" dirty="0" err="1"/>
                      <a:t>рівень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66%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err="1"/>
                      <a:t>середній</a:t>
                    </a:r>
                    <a:r>
                      <a:rPr lang="ru-RU" dirty="0"/>
                      <a:t> </a:t>
                    </a:r>
                    <a:r>
                      <a:rPr lang="ru-RU" dirty="0" err="1"/>
                      <a:t>рівень</a:t>
                    </a:r>
                    <a:r>
                      <a:rPr lang="ru-RU"/>
                      <a:t>
</a:t>
                    </a:r>
                    <a:r>
                      <a:rPr lang="ru-RU" smtClean="0"/>
                      <a:t>5%</a:t>
                    </a:r>
                    <a:endParaRPr lang="ru-RU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28.27</c:v>
                </c:pt>
                <c:pt idx="1">
                  <c:v>67.58</c:v>
                </c:pt>
                <c:pt idx="2">
                  <c:v>4.0999999999999996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dLbls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41</c:v>
                </c:pt>
                <c:pt idx="1">
                  <c:v>98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</c:v>
                </c:pt>
              </c:strCache>
            </c:strRef>
          </c:tx>
          <c:dLbls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err="1"/>
                      <a:t>високий</a:t>
                    </a:r>
                    <a:r>
                      <a:rPr lang="ru-RU" dirty="0"/>
                      <a:t> </a:t>
                    </a:r>
                    <a:r>
                      <a:rPr lang="ru-RU" dirty="0" err="1"/>
                      <a:t>рівень</a:t>
                    </a:r>
                    <a:r>
                      <a:rPr lang="ru-RU"/>
                      <a:t>
</a:t>
                    </a:r>
                    <a:r>
                      <a:rPr lang="ru-RU" smtClean="0"/>
                      <a:t>32%</a:t>
                    </a:r>
                    <a:endParaRPr lang="ru-RU"/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err="1"/>
                      <a:t>достатній</a:t>
                    </a:r>
                    <a:r>
                      <a:rPr lang="ru-RU" dirty="0"/>
                      <a:t> </a:t>
                    </a:r>
                    <a:r>
                      <a:rPr lang="ru-RU" dirty="0" err="1"/>
                      <a:t>рівень</a:t>
                    </a:r>
                    <a:r>
                      <a:rPr lang="ru-RU"/>
                      <a:t>
</a:t>
                    </a:r>
                    <a:r>
                      <a:rPr lang="ru-RU" smtClean="0"/>
                      <a:t>64%</a:t>
                    </a:r>
                    <a:endParaRPr lang="ru-RU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28.27</c:v>
                </c:pt>
                <c:pt idx="1">
                  <c:v>67.58</c:v>
                </c:pt>
                <c:pt idx="2">
                  <c:v>4.0999999999999996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dLbls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41</c:v>
                </c:pt>
                <c:pt idx="1">
                  <c:v>98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</c:v>
                </c:pt>
              </c:strCache>
            </c:strRef>
          </c:tx>
          <c:dLbls>
            <c:txPr>
              <a:bodyPr/>
              <a:lstStyle/>
              <a:p>
                <a:pPr>
                  <a:defRPr lang="ru-RU"/>
                </a:pPr>
                <a:endParaRPr lang="uk-UA"/>
              </a:p>
            </c:txPr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7"/>
          <p:cNvSpPr/>
          <p:nvPr userDrawn="1"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79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навчальних досягнень учнів 5-11 кл. за І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семестр 2023/2024 </a:t>
            </a:r>
            <a:r>
              <a:rPr lang="uk-UA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н.р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81800" y="2971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Високий – 43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Достатній – 97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Середній – 8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819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 учнів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навчальних досягнень учнів 5-11 кл. за РІК (2023/2024 </a:t>
            </a:r>
            <a:r>
              <a:rPr lang="uk-UA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н.р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endParaRPr lang="uk-U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81800" y="2971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Високий – 47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Достатній – 95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Середній – 6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819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 учнів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Абсолютні відмінники</a:t>
            </a:r>
            <a:r>
              <a:rPr lang="uk-UA" dirty="0">
                <a:solidFill>
                  <a:srgbClr val="C00000"/>
                </a:solidFill>
              </a:rPr>
              <a:t> </a:t>
            </a:r>
            <a:r>
              <a:rPr lang="uk-UA" dirty="0" smtClean="0">
                <a:solidFill>
                  <a:srgbClr val="C00000"/>
                </a:solidFill>
              </a:rPr>
              <a:t>(23 </a:t>
            </a:r>
            <a:r>
              <a:rPr lang="uk-UA" dirty="0" err="1" smtClean="0">
                <a:solidFill>
                  <a:srgbClr val="C00000"/>
                </a:solidFill>
              </a:rPr>
              <a:t>уч</a:t>
            </a:r>
            <a:r>
              <a:rPr lang="uk-UA" dirty="0" smtClean="0">
                <a:solidFill>
                  <a:srgbClr val="C00000"/>
                </a:solidFill>
              </a:rPr>
              <a:t>.)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219200"/>
            <a:ext cx="6705600" cy="4906963"/>
          </a:xfrm>
        </p:spPr>
        <p:txBody>
          <a:bodyPr>
            <a:normAutofit fontScale="40000" lnSpcReduction="20000"/>
          </a:bodyPr>
          <a:lstStyle/>
          <a:p>
            <a:r>
              <a:rPr lang="uk-UA" dirty="0" err="1" smtClean="0"/>
              <a:t>Оникійчук</a:t>
            </a:r>
            <a:r>
              <a:rPr lang="uk-UA" dirty="0" smtClean="0"/>
              <a:t> Вероніка – 5-А</a:t>
            </a:r>
          </a:p>
          <a:p>
            <a:r>
              <a:rPr lang="uk-UA" dirty="0" err="1" smtClean="0"/>
              <a:t>Білошицька</a:t>
            </a:r>
            <a:r>
              <a:rPr lang="uk-UA" dirty="0" smtClean="0"/>
              <a:t> </a:t>
            </a:r>
            <a:r>
              <a:rPr lang="uk-UA" dirty="0" err="1" smtClean="0"/>
              <a:t>Єсенія</a:t>
            </a:r>
            <a:r>
              <a:rPr lang="uk-UA" dirty="0" smtClean="0"/>
              <a:t> – 5-Б</a:t>
            </a:r>
          </a:p>
          <a:p>
            <a:r>
              <a:rPr lang="uk-UA" dirty="0" err="1" smtClean="0"/>
              <a:t>Гречина</a:t>
            </a:r>
            <a:r>
              <a:rPr lang="uk-UA" dirty="0" smtClean="0"/>
              <a:t> Кіра – 5-Б</a:t>
            </a:r>
          </a:p>
          <a:p>
            <a:r>
              <a:rPr lang="uk-UA" dirty="0" err="1" smtClean="0"/>
              <a:t>Підпокровна</a:t>
            </a:r>
            <a:r>
              <a:rPr lang="uk-UA" dirty="0" smtClean="0"/>
              <a:t> Марія – 5-Б</a:t>
            </a:r>
          </a:p>
          <a:p>
            <a:r>
              <a:rPr lang="uk-UA" dirty="0" err="1" smtClean="0"/>
              <a:t>Заїнчковська</a:t>
            </a:r>
            <a:r>
              <a:rPr lang="uk-UA" dirty="0" smtClean="0"/>
              <a:t> Софія – 6-А</a:t>
            </a:r>
          </a:p>
          <a:p>
            <a:r>
              <a:rPr lang="uk-UA" dirty="0" smtClean="0"/>
              <a:t>Зозуля Віра – 6-А</a:t>
            </a:r>
          </a:p>
          <a:p>
            <a:r>
              <a:rPr lang="uk-UA" dirty="0" smtClean="0"/>
              <a:t>Козлова Соломія – 6-А      (11,27)</a:t>
            </a:r>
          </a:p>
          <a:p>
            <a:r>
              <a:rPr lang="uk-UA" dirty="0" err="1" smtClean="0"/>
              <a:t>Шавурська</a:t>
            </a:r>
            <a:r>
              <a:rPr lang="uk-UA" dirty="0" smtClean="0"/>
              <a:t> Анна – 6-А       (11,20)</a:t>
            </a:r>
          </a:p>
          <a:p>
            <a:r>
              <a:rPr lang="uk-UA" dirty="0" smtClean="0"/>
              <a:t>Шевченко Назарій – 6-А    (11,40)</a:t>
            </a:r>
          </a:p>
          <a:p>
            <a:r>
              <a:rPr lang="uk-UA" dirty="0" err="1" smtClean="0"/>
              <a:t>Оганова</a:t>
            </a:r>
            <a:r>
              <a:rPr lang="uk-UA" dirty="0" smtClean="0"/>
              <a:t> </a:t>
            </a:r>
            <a:r>
              <a:rPr lang="uk-UA" dirty="0" err="1" smtClean="0"/>
              <a:t>Аіда</a:t>
            </a:r>
            <a:r>
              <a:rPr lang="uk-UA" dirty="0" smtClean="0"/>
              <a:t> – 7-Б</a:t>
            </a:r>
          </a:p>
          <a:p>
            <a:r>
              <a:rPr lang="uk-UA" dirty="0" err="1" smtClean="0"/>
              <a:t>Левченко</a:t>
            </a:r>
            <a:r>
              <a:rPr lang="uk-UA" dirty="0" smtClean="0"/>
              <a:t> Лука – 7-Б </a:t>
            </a:r>
          </a:p>
          <a:p>
            <a:r>
              <a:rPr lang="uk-UA" dirty="0" smtClean="0"/>
              <a:t>Городній Іван – 8-А             (11)</a:t>
            </a:r>
          </a:p>
          <a:p>
            <a:r>
              <a:rPr lang="uk-UA" dirty="0" smtClean="0"/>
              <a:t>Городня Софія – 8-А</a:t>
            </a:r>
          </a:p>
          <a:p>
            <a:r>
              <a:rPr lang="uk-UA" dirty="0" err="1" smtClean="0"/>
              <a:t>Поворознюк</a:t>
            </a:r>
            <a:r>
              <a:rPr lang="uk-UA" dirty="0" smtClean="0"/>
              <a:t> Андрій – 8-А</a:t>
            </a:r>
          </a:p>
          <a:p>
            <a:r>
              <a:rPr lang="uk-UA" dirty="0" smtClean="0"/>
              <a:t>Острогляд Марія – 9-А</a:t>
            </a:r>
          </a:p>
          <a:p>
            <a:r>
              <a:rPr lang="uk-UA" dirty="0" smtClean="0"/>
              <a:t>Самусь Володимир – 9-А</a:t>
            </a:r>
          </a:p>
          <a:p>
            <a:r>
              <a:rPr lang="uk-UA" dirty="0" err="1" smtClean="0"/>
              <a:t>Хлинін</a:t>
            </a:r>
            <a:r>
              <a:rPr lang="uk-UA" dirty="0" smtClean="0"/>
              <a:t> Олег – 9-А</a:t>
            </a:r>
          </a:p>
          <a:p>
            <a:r>
              <a:rPr lang="uk-UA" dirty="0" smtClean="0"/>
              <a:t>Морозова Єлизавета - 10   (12)</a:t>
            </a:r>
          </a:p>
          <a:p>
            <a:r>
              <a:rPr lang="uk-UA" dirty="0" smtClean="0"/>
              <a:t>Дяченко </a:t>
            </a:r>
            <a:r>
              <a:rPr lang="uk-UA" dirty="0" err="1" smtClean="0"/>
              <a:t>Кіріл</a:t>
            </a:r>
            <a:r>
              <a:rPr lang="uk-UA" dirty="0" smtClean="0"/>
              <a:t>  - 10               (11,31)</a:t>
            </a:r>
          </a:p>
          <a:p>
            <a:r>
              <a:rPr lang="uk-UA" dirty="0" err="1" smtClean="0"/>
              <a:t>Лісневська</a:t>
            </a:r>
            <a:r>
              <a:rPr lang="uk-UA" dirty="0" smtClean="0"/>
              <a:t> Надія – 10          (11,125)</a:t>
            </a:r>
          </a:p>
          <a:p>
            <a:r>
              <a:rPr lang="uk-UA" dirty="0" smtClean="0"/>
              <a:t>Кондратюк Святослав - 11</a:t>
            </a:r>
          </a:p>
          <a:p>
            <a:r>
              <a:rPr lang="uk-UA" dirty="0" smtClean="0"/>
              <a:t>Харчук Давид – 11</a:t>
            </a:r>
          </a:p>
          <a:p>
            <a:r>
              <a:rPr lang="uk-UA" dirty="0" err="1" smtClean="0"/>
              <a:t>Лисицька</a:t>
            </a:r>
            <a:r>
              <a:rPr lang="uk-UA" dirty="0" smtClean="0"/>
              <a:t> Ліана - 11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Якість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навчальних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досягнень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err="1" smtClean="0">
                <a:solidFill>
                  <a:srgbClr val="C00000"/>
                </a:solidFill>
              </a:rPr>
              <a:t>учнів</a:t>
            </a:r>
            <a:r>
              <a:rPr lang="ru-RU" dirty="0" smtClean="0">
                <a:solidFill>
                  <a:srgbClr val="C00000"/>
                </a:solidFill>
              </a:rPr>
              <a:t>  5-11 </a:t>
            </a:r>
            <a:r>
              <a:rPr lang="ru-RU" dirty="0" err="1" smtClean="0">
                <a:solidFill>
                  <a:srgbClr val="C00000"/>
                </a:solidFill>
              </a:rPr>
              <a:t>класів</a:t>
            </a:r>
            <a:r>
              <a:rPr lang="ru-RU" dirty="0" smtClean="0">
                <a:solidFill>
                  <a:srgbClr val="C00000"/>
                </a:solidFill>
              </a:rPr>
              <a:t> становить – 74,29%  (І сем. - 73%)</a:t>
            </a:r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43200" y="2133600"/>
          <a:ext cx="5181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2766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Класи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Якісний показник (ПЯН)</a:t>
                      </a:r>
                    </a:p>
                    <a:p>
                      <a:r>
                        <a:rPr lang="uk-UA" dirty="0" smtClean="0"/>
                        <a:t>  І сем.                            рік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5-А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71,2 %                         </a:t>
                      </a:r>
                      <a:r>
                        <a:rPr lang="uk-UA" b="1" dirty="0" smtClean="0"/>
                        <a:t>74,28%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5-Б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74,58 %                      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dirty="0" smtClean="0"/>
                        <a:t>74%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77,2 %                         78,4%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58,57 %                       60,30%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74,58 %                       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b="1" dirty="0" smtClean="0"/>
                        <a:t>76,7%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8-А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76,38 %                        74,66%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9-А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69,8 %                           69,9%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76 %                              </a:t>
                      </a:r>
                      <a:r>
                        <a:rPr lang="uk-UA" b="1" dirty="0" smtClean="0"/>
                        <a:t>76,85%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78,4 %                           85,6%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90600" y="381006"/>
          <a:ext cx="7391400" cy="6408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41879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6-А</a:t>
                      </a:r>
                      <a:endParaRPr lang="uk-UA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Українська мова</a:t>
                      </a:r>
                      <a:endParaRPr lang="uk-UA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69,33 %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74,28%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69,64%      </a:t>
                      </a:r>
                      <a:r>
                        <a:rPr lang="uk-UA" sz="1600" b="1" dirty="0" smtClean="0">
                          <a:solidFill>
                            <a:srgbClr val="FF0000"/>
                          </a:solidFill>
                        </a:rPr>
                        <a:t>70,88%</a:t>
                      </a:r>
                      <a:endParaRPr lang="uk-UA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75,6 %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79,2%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Укр. література</a:t>
                      </a:r>
                      <a:endParaRPr lang="uk-UA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72,26 %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82%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71,3%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76,88%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66,4%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79,2%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 err="1">
                          <a:latin typeface="Calibri"/>
                          <a:ea typeface="Calibri"/>
                          <a:cs typeface="Times New Roman"/>
                        </a:rPr>
                        <a:t>Зар</a:t>
                      </a: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. література</a:t>
                      </a:r>
                      <a:endParaRPr lang="uk-UA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74,13 %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74,28%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79,29%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80,44%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72,8 %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79,2%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/>
                        <a:t>Англ.мова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73,6 %         72,28%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61,64%     </a:t>
                      </a:r>
                      <a:r>
                        <a:rPr lang="uk-UA" sz="1600" b="0" dirty="0" smtClean="0"/>
                        <a:t> </a:t>
                      </a:r>
                      <a:r>
                        <a:rPr lang="uk-UA" sz="1600" b="0" dirty="0" smtClean="0">
                          <a:solidFill>
                            <a:srgbClr val="FF0000"/>
                          </a:solidFill>
                        </a:rPr>
                        <a:t>72,88 %</a:t>
                      </a:r>
                      <a:endParaRPr lang="uk-UA" sz="1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70,6 %        </a:t>
                      </a:r>
                      <a:r>
                        <a:rPr lang="uk-UA" sz="1600" b="1" dirty="0" smtClean="0">
                          <a:solidFill>
                            <a:srgbClr val="FF0000"/>
                          </a:solidFill>
                        </a:rPr>
                        <a:t>71%</a:t>
                      </a:r>
                      <a:endParaRPr lang="uk-UA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Вступ до історії України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76 %             74,85%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73,4</a:t>
                      </a:r>
                      <a:r>
                        <a:rPr lang="uk-UA" sz="1600" baseline="0" dirty="0" smtClean="0"/>
                        <a:t> %       </a:t>
                      </a:r>
                      <a:r>
                        <a:rPr lang="uk-UA" sz="1600" baseline="0" dirty="0" smtClean="0">
                          <a:solidFill>
                            <a:srgbClr val="FF0000"/>
                          </a:solidFill>
                        </a:rPr>
                        <a:t>74,44%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75,6</a:t>
                      </a:r>
                      <a:r>
                        <a:rPr lang="uk-UA" sz="1600" baseline="0" dirty="0" smtClean="0"/>
                        <a:t> %         </a:t>
                      </a:r>
                      <a:r>
                        <a:rPr lang="uk-UA" sz="1600" baseline="0" dirty="0" smtClean="0">
                          <a:solidFill>
                            <a:srgbClr val="FF0000"/>
                          </a:solidFill>
                        </a:rPr>
                        <a:t>77,4%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математика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68 %             </a:t>
                      </a:r>
                      <a:r>
                        <a:rPr lang="uk-UA" sz="1600" b="1" dirty="0" smtClean="0">
                          <a:solidFill>
                            <a:srgbClr val="FF0000"/>
                          </a:solidFill>
                        </a:rPr>
                        <a:t>68,28%</a:t>
                      </a:r>
                      <a:endParaRPr lang="uk-UA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73,41 %     72,8%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66 %             </a:t>
                      </a:r>
                      <a:r>
                        <a:rPr lang="uk-UA" sz="1600" b="0" dirty="0" smtClean="0">
                          <a:solidFill>
                            <a:srgbClr val="FF0000"/>
                          </a:solidFill>
                        </a:rPr>
                        <a:t>71,8%</a:t>
                      </a:r>
                      <a:endParaRPr lang="uk-UA" sz="1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Пізнаємо природу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90,4 %          76,85%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89,41 %     80%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83,8 %         80,6%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Географія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72 %    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80,6%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Інформатика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           89,71%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97,88 %      90%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98,2 %        92,8%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Мистецтво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           100%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97,88 %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98%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89,2 %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92,8%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Технології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            92,28%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         98%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90 %            85%</a:t>
                      </a:r>
                      <a:endParaRPr lang="uk-UA" sz="1600" dirty="0"/>
                    </a:p>
                  </a:txBody>
                  <a:tcPr/>
                </a:tc>
              </a:tr>
              <a:tr h="481899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Здоров’я, безпека і добробут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78,4 %  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89,71%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80,94 %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90%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85,6 %  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94,6%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Фізкультура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97,23 %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93,25 %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93,64%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92 %      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96%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81899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Духовність і мораль у житті суспільства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88 %             87,14%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76,70%        </a:t>
                      </a:r>
                      <a:r>
                        <a:rPr lang="uk-UA" sz="1600" dirty="0" smtClean="0">
                          <a:solidFill>
                            <a:srgbClr val="FF0000"/>
                          </a:solidFill>
                        </a:rPr>
                        <a:t>82%</a:t>
                      </a:r>
                      <a:endParaRPr lang="uk-U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91 %               89,2%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2296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9-А</a:t>
                      </a:r>
                      <a:endParaRPr lang="uk-UA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Укр.мова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54,57 %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63,07%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83,52 %    83,52%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72,76%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77,14%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70 %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74,09%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Укр.літ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69,71 %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75,07%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81,41 %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83,05%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79,80%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82,85%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74,2 %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78,09%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Зарубіж.літ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61,71 %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75,07%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85,17 %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87,29%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81,52%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84,57%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68,2 %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74,09%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Англ.мова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53,14%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61,53%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75,05 %     73,41%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70,66 %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72,76%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66,6%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73,71%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Історія України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58,76%        56%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65,88 %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72,94%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77,71 %    70,66%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64,6 %     63,23%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Всесв.історія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46,57%        </a:t>
                      </a:r>
                      <a:r>
                        <a:rPr lang="uk-UA" sz="1400" b="0" dirty="0" smtClean="0">
                          <a:solidFill>
                            <a:srgbClr val="FF0000"/>
                          </a:solidFill>
                        </a:rPr>
                        <a:t>60,92%</a:t>
                      </a:r>
                      <a:endParaRPr lang="uk-UA"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65,41 %     </a:t>
                      </a:r>
                      <a:r>
                        <a:rPr lang="uk-UA" sz="1400" b="0" dirty="0" smtClean="0">
                          <a:solidFill>
                            <a:srgbClr val="FF0000"/>
                          </a:solidFill>
                        </a:rPr>
                        <a:t>77,17%</a:t>
                      </a:r>
                      <a:endParaRPr lang="uk-UA"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84,95 %     84,95%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60,4 %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64,95%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Алгебра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55,71%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62,15%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65,41 %      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</a:rPr>
                        <a:t>67,52%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65,90 %    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</a:rPr>
                        <a:t> 68%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57,2 %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57,52%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Геометрія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50,57%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60%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65,41%       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</a:rPr>
                        <a:t>67,52%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74,2 %        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</a:rPr>
                        <a:t>68%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53,6 %     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</a:rPr>
                        <a:t>56,19%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Біологія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73,42 %        60,92%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97,88 %      91,52%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84,57 %      76,76%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81,4 %     80,19%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Географія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67,71 %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70,15%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87,29 %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89,41%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76,38 %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86,28%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83,8</a:t>
                      </a:r>
                      <a:r>
                        <a:rPr lang="uk-UA" sz="1400" baseline="0" dirty="0" smtClean="0"/>
                        <a:t> %     </a:t>
                      </a:r>
                      <a:r>
                        <a:rPr lang="uk-UA" sz="1400" baseline="0" dirty="0" smtClean="0">
                          <a:solidFill>
                            <a:srgbClr val="FF0000"/>
                          </a:solidFill>
                        </a:rPr>
                        <a:t>84,95%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Фізика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46,57</a:t>
                      </a:r>
                      <a:r>
                        <a:rPr lang="uk-UA" sz="1400" b="1" baseline="0" dirty="0" smtClean="0"/>
                        <a:t> %</a:t>
                      </a:r>
                      <a:r>
                        <a:rPr lang="uk-UA" sz="1400" baseline="0" dirty="0" smtClean="0"/>
                        <a:t>        </a:t>
                      </a:r>
                      <a:r>
                        <a:rPr lang="uk-UA" sz="1400" b="1" baseline="0" dirty="0" smtClean="0">
                          <a:solidFill>
                            <a:srgbClr val="FF0000"/>
                          </a:solidFill>
                        </a:rPr>
                        <a:t>51,69%</a:t>
                      </a:r>
                      <a:endParaRPr lang="uk-UA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69,64 %      69,64%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71,61 %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72,38%  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60,4 %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64,57%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Хімія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62,28% 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69,23%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79,29 %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81,41%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74,85 %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75,80%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63,2 %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66,28%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Муз.мист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74,85 %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80,61%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93,64 %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95,76%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83,23 %     82,85%</a:t>
                      </a:r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87,4 %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88%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Обр. </a:t>
                      </a:r>
                      <a:r>
                        <a:rPr lang="uk-UA" sz="1400" dirty="0" err="1" smtClean="0"/>
                        <a:t>мист</a:t>
                      </a:r>
                      <a:r>
                        <a:rPr lang="uk-UA" sz="1400" dirty="0" smtClean="0"/>
                        <a:t>./</a:t>
                      </a:r>
                      <a:r>
                        <a:rPr lang="uk-UA" sz="1400" dirty="0" err="1" smtClean="0"/>
                        <a:t>Мистец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79,42 %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86,15%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89,41 %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97,88%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Інформатика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94,85 %        77,84%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          100%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       93,14%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        94,85%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Технології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89,71 %        86,15%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           100%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90,09%     89,71%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96,4 %       89,71%</a:t>
                      </a:r>
                      <a:endParaRPr lang="uk-UA" sz="1400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Основи здоров’я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80%      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86,15%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89,98%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96,23%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93,14%     93,14%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96,4 %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96,57%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Фізкультура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80,61%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86,15%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91,5 %     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97,75%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77,41 %   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83,05%</a:t>
                      </a:r>
                      <a:endParaRPr lang="uk-UA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86,44 %     86,44%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3400" y="553720"/>
          <a:ext cx="82296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Укр.мова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74,33 %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77,42%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70,5 %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78,4%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Укр.літ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                    79,42%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90,1%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92,8%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Зарубіж.літ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73,66%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79,42%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90,1%                89,2%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Англ.мова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63,66%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65,71%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74,8%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75,6%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Історія: Україна</a:t>
                      </a:r>
                      <a:r>
                        <a:rPr lang="uk-UA" baseline="0" dirty="0" smtClean="0"/>
                        <a:t> і світ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77,33 %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77,42%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80,3%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82%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Громадянська освіта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85,66 %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92,28%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Алгебра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45,66%                </a:t>
                      </a:r>
                      <a:r>
                        <a:rPr lang="uk-UA" b="1" dirty="0" smtClean="0">
                          <a:solidFill>
                            <a:srgbClr val="FF0000"/>
                          </a:solidFill>
                        </a:rPr>
                        <a:t>53,71%</a:t>
                      </a:r>
                      <a:endParaRPr lang="uk-U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67,2%                  </a:t>
                      </a:r>
                      <a:r>
                        <a:rPr lang="uk-UA" b="0" dirty="0" smtClean="0">
                          <a:solidFill>
                            <a:srgbClr val="FF0000"/>
                          </a:solidFill>
                        </a:rPr>
                        <a:t>77,2%</a:t>
                      </a:r>
                      <a:endParaRPr lang="uk-UA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Геометрія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49 %                    </a:t>
                      </a:r>
                      <a:r>
                        <a:rPr lang="uk-UA" b="0" dirty="0" smtClean="0">
                          <a:solidFill>
                            <a:srgbClr val="FF0000"/>
                          </a:solidFill>
                        </a:rPr>
                        <a:t> 57,71%</a:t>
                      </a:r>
                      <a:endParaRPr lang="uk-UA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69,2</a:t>
                      </a:r>
                      <a:r>
                        <a:rPr lang="uk-UA" b="1" baseline="0" dirty="0" smtClean="0"/>
                        <a:t> %                 </a:t>
                      </a:r>
                      <a:r>
                        <a:rPr lang="uk-UA" b="0" baseline="0" dirty="0" smtClean="0">
                          <a:solidFill>
                            <a:srgbClr val="FF0000"/>
                          </a:solidFill>
                        </a:rPr>
                        <a:t>77,2%</a:t>
                      </a:r>
                      <a:endParaRPr lang="uk-UA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Біологія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                      76,85%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93,4%                   92,8%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Географія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91 %                      </a:t>
                      </a:r>
                      <a:r>
                        <a:rPr lang="uk-UA" b="0" dirty="0" smtClean="0">
                          <a:solidFill>
                            <a:srgbClr val="FF0000"/>
                          </a:solidFill>
                        </a:rPr>
                        <a:t>94,85%</a:t>
                      </a:r>
                      <a:endParaRPr lang="uk-UA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97%   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Фізика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52 %   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65,71%</a:t>
                      </a:r>
                      <a:r>
                        <a:rPr lang="uk-UA" dirty="0" smtClean="0"/>
                        <a:t>    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96,4%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r>
                        <a:rPr lang="uk-UA" dirty="0" smtClean="0"/>
                        <a:t>  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Мистецтво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   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87,14%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                    </a:t>
                      </a: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Інформатика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                     97,42%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                    100%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Захист України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70,66 %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79,42%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84%    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89,2%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Фізкультура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96,72 %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97,23%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86,4%                    </a:t>
                      </a:r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92,8%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5500</TotalTime>
  <Words>895</Words>
  <Application>Microsoft Office PowerPoint</Application>
  <PresentationFormat>Экран (4:3)</PresentationFormat>
  <Paragraphs>260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Аналіз навчальних досягнень учнів 5-11 кл. за ІІ семестр 2023/2024 н.р.</vt:lpstr>
      <vt:lpstr>Аналіз навчальних досягнень учнів 5-11 кл. за РІК (2023/2024 н.р.)</vt:lpstr>
      <vt:lpstr>Абсолютні відмінники (23 уч.)</vt:lpstr>
      <vt:lpstr>Якість навчальних досягнень  учнів  5-11 класів становить – 74,29%  (І сем. - 73%)</vt:lpstr>
      <vt:lpstr>Слайд 5</vt:lpstr>
      <vt:lpstr>Слайд 6</vt:lpstr>
      <vt:lpstr>Слайд 7</vt:lpstr>
    </vt:vector>
  </TitlesOfParts>
  <Company>HYATT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IS</dc:creator>
  <cp:lastModifiedBy>ADMIN</cp:lastModifiedBy>
  <cp:revision>144</cp:revision>
  <dcterms:created xsi:type="dcterms:W3CDTF">2015-12-09T15:59:37Z</dcterms:created>
  <dcterms:modified xsi:type="dcterms:W3CDTF">2024-09-16T07:47:21Z</dcterms:modified>
</cp:coreProperties>
</file>